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88" r:id="rId3"/>
    <p:sldId id="287" r:id="rId4"/>
    <p:sldId id="279" r:id="rId5"/>
    <p:sldId id="280" r:id="rId6"/>
    <p:sldId id="281" r:id="rId7"/>
    <p:sldId id="286" r:id="rId8"/>
    <p:sldId id="282" r:id="rId9"/>
    <p:sldId id="283" r:id="rId10"/>
    <p:sldId id="284" r:id="rId11"/>
    <p:sldId id="285" r:id="rId12"/>
    <p:sldId id="290" r:id="rId13"/>
    <p:sldId id="291" r:id="rId14"/>
    <p:sldId id="292" r:id="rId15"/>
    <p:sldId id="293" r:id="rId16"/>
    <p:sldId id="294" r:id="rId17"/>
    <p:sldId id="295" r:id="rId18"/>
    <p:sldId id="297" r:id="rId19"/>
  </p:sldIdLst>
  <p:sldSz cx="12192000" cy="6858000"/>
  <p:notesSz cx="9875838" cy="67421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3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7804" y="2705557"/>
            <a:ext cx="5555615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5435" y="2076069"/>
            <a:ext cx="6313805" cy="1748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061" y="6391897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4232" y="2362200"/>
            <a:ext cx="5423536" cy="139416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680720" algn="l">
              <a:lnSpc>
                <a:spcPts val="5190"/>
              </a:lnSpc>
              <a:spcBef>
                <a:spcPts val="745"/>
              </a:spcBef>
            </a:pP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新質</a:t>
            </a:r>
            <a:r>
              <a:rPr sz="4000" dirty="0">
                <a:latin typeface="DengXian" panose="02010600030101010101" pitchFamily="2" charset="-122"/>
                <a:ea typeface="DengXian" panose="02010600030101010101" pitchFamily="2" charset="-122"/>
              </a:rPr>
              <a:t> 證 券 </a:t>
            </a:r>
            <a:r>
              <a:rPr sz="4000" spc="-100" dirty="0">
                <a:latin typeface="DengXian" panose="02010600030101010101" pitchFamily="2" charset="-122"/>
                <a:ea typeface="DengXian" panose="02010600030101010101" pitchFamily="2" charset="-122"/>
              </a:rPr>
              <a:t>(AYERS)  </a:t>
            </a:r>
            <a:br>
              <a:rPr lang="en-US" sz="4000" spc="-1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sz="4000" dirty="0" err="1">
                <a:latin typeface="DengXian" panose="02010600030101010101" pitchFamily="2" charset="-122"/>
                <a:ea typeface="DengXian" panose="02010600030101010101" pitchFamily="2" charset="-122"/>
              </a:rPr>
              <a:t>手機程式初次登入教學</a:t>
            </a:r>
            <a:endParaRPr sz="4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40FE75C-0196-63B5-7BA3-9FF76AA392F8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007628-018D-E8BD-9ED7-D283DFD6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705331"/>
            <a:ext cx="3695700" cy="585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57113" y="2955747"/>
            <a:ext cx="45904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UKIJ CJK"/>
                <a:cs typeface="UKIJ CJK"/>
              </a:rPr>
              <a:t>成功登錄後，系統將顯</a:t>
            </a:r>
            <a:r>
              <a:rPr sz="2000" spc="-10" dirty="0">
                <a:latin typeface="UKIJ CJK"/>
                <a:cs typeface="UKIJ CJK"/>
              </a:rPr>
              <a:t>示</a:t>
            </a:r>
            <a:r>
              <a:rPr sz="2000" spc="370" dirty="0">
                <a:latin typeface="UKIJ CJK"/>
                <a:cs typeface="UKIJ CJK"/>
              </a:rPr>
              <a:t>&lt;&lt;</a:t>
            </a:r>
            <a:r>
              <a:rPr sz="2000" spc="5" dirty="0">
                <a:latin typeface="UKIJ CJK"/>
                <a:cs typeface="UKIJ CJK"/>
              </a:rPr>
              <a:t>免責</a:t>
            </a:r>
            <a:r>
              <a:rPr sz="2000" spc="-20" dirty="0">
                <a:latin typeface="UKIJ CJK"/>
                <a:cs typeface="UKIJ CJK"/>
              </a:rPr>
              <a:t>聲</a:t>
            </a:r>
            <a:r>
              <a:rPr sz="2000" dirty="0">
                <a:latin typeface="UKIJ CJK"/>
                <a:cs typeface="UKIJ CJK"/>
              </a:rPr>
              <a:t>明</a:t>
            </a:r>
            <a:r>
              <a:rPr sz="2000" spc="370" dirty="0">
                <a:latin typeface="UKIJ CJK"/>
                <a:cs typeface="UKIJ CJK"/>
              </a:rPr>
              <a:t>&gt;&gt;</a:t>
            </a:r>
            <a:endParaRPr sz="20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UKIJ CJK"/>
                <a:cs typeface="UKIJ CJK"/>
              </a:rPr>
              <a:t>請客戶細閱此聲明，然</a:t>
            </a:r>
            <a:r>
              <a:rPr sz="2000" spc="-15" dirty="0">
                <a:latin typeface="UKIJ CJK"/>
                <a:cs typeface="UKIJ CJK"/>
              </a:rPr>
              <a:t>後</a:t>
            </a:r>
            <a:r>
              <a:rPr sz="2000" dirty="0">
                <a:latin typeface="UKIJ CJK"/>
                <a:cs typeface="UKIJ CJK"/>
              </a:rPr>
              <a:t>按同</a:t>
            </a:r>
            <a:r>
              <a:rPr sz="2000" spc="-15" dirty="0">
                <a:latin typeface="UKIJ CJK"/>
                <a:cs typeface="UKIJ CJK"/>
              </a:rPr>
              <a:t>意</a:t>
            </a:r>
            <a:r>
              <a:rPr sz="2000" dirty="0">
                <a:latin typeface="UKIJ CJK"/>
                <a:cs typeface="UKIJ CJK"/>
              </a:rPr>
              <a:t>鍵。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C40214D-146E-FE6E-14F5-3A776DEEBF6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DCB73F-839B-5384-9F31-ED507E880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6579" y="2757971"/>
            <a:ext cx="5593080" cy="90537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lvl="0"/>
            <a:r>
              <a:rPr lang="zh-TW" altLang="zh-HK" dirty="0"/>
              <a:t>成功登錄後，閣下便可開始使用新質證券的全新</a:t>
            </a:r>
          </a:p>
          <a:p>
            <a:r>
              <a:rPr lang="zh-TW" altLang="zh-HK" dirty="0"/>
              <a:t>交易系統。</a:t>
            </a:r>
            <a:endParaRPr lang="en-US" altLang="zh-TW" dirty="0"/>
          </a:p>
          <a:p>
            <a:endParaRPr lang="zh-TW" altLang="zh-HK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F016D84-99BE-1319-F50A-69909C4A1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7778"/>
          <a:stretch/>
        </p:blipFill>
        <p:spPr>
          <a:xfrm>
            <a:off x="1752600" y="457200"/>
            <a:ext cx="3163253" cy="54102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90A0672-2166-A006-52C8-3B52F2934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79F958E-E295-EFA0-8058-0D73C3C1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75445"/>
            <a:ext cx="1981200" cy="362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7A085E8-EC4C-562D-3D99-A7A89204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8689"/>
          <a:stretch/>
        </p:blipFill>
        <p:spPr>
          <a:xfrm>
            <a:off x="1752600" y="457200"/>
            <a:ext cx="3163253" cy="534771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6364193" y="277091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541318" y="304800"/>
            <a:ext cx="685800" cy="6995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7086600" y="6428509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F65CD86-8A2D-31CC-6FCE-729847919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56E4649-3E86-EA4C-CB96-7134B736E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911" y="508947"/>
            <a:ext cx="1382065" cy="253054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227118" y="654558"/>
            <a:ext cx="4021282" cy="5646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99648" y="846735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</p:cNvCxnSpPr>
          <p:nvPr/>
        </p:nvCxnSpPr>
        <p:spPr>
          <a:xfrm flipV="1">
            <a:off x="2885836" y="710358"/>
            <a:ext cx="4048364" cy="4186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9C9C50-6A36-9D67-6D1A-8BCB22641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80000"/>
          <a:stretch/>
        </p:blipFill>
        <p:spPr>
          <a:xfrm>
            <a:off x="7162800" y="67858"/>
            <a:ext cx="4132408" cy="139364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DA7F08D-1EB2-7E7F-D27A-3D9AFCE858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72222"/>
          <a:stretch/>
        </p:blipFill>
        <p:spPr>
          <a:xfrm>
            <a:off x="5943600" y="1659374"/>
            <a:ext cx="4013482" cy="2021461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AC27A77D-9E88-8C3C-3718-658A63EE4F1B}"/>
              </a:ext>
            </a:extLst>
          </p:cNvPr>
          <p:cNvSpPr/>
          <p:nvPr/>
        </p:nvSpPr>
        <p:spPr>
          <a:xfrm>
            <a:off x="1399648" y="3096456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9C944B1-1584-2043-B89D-BBB5A9F4B33D}"/>
              </a:ext>
            </a:extLst>
          </p:cNvPr>
          <p:cNvCxnSpPr>
            <a:cxnSpLocks/>
          </p:cNvCxnSpPr>
          <p:nvPr/>
        </p:nvCxnSpPr>
        <p:spPr>
          <a:xfrm flipV="1">
            <a:off x="2795714" y="3155456"/>
            <a:ext cx="2919286" cy="2036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A58F6520-A58A-61CE-86E7-906CBFF9F2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b="72222"/>
          <a:stretch/>
        </p:blipFill>
        <p:spPr>
          <a:xfrm>
            <a:off x="4822036" y="3702544"/>
            <a:ext cx="4013482" cy="2080662"/>
          </a:xfrm>
          <a:prstGeom prst="rect">
            <a:avLst/>
          </a:prstGeom>
        </p:spPr>
      </p:pic>
      <p:sp>
        <p:nvSpPr>
          <p:cNvPr id="24" name="橢圓 23">
            <a:extLst>
              <a:ext uri="{FF2B5EF4-FFF2-40B4-BE49-F238E27FC236}">
                <a16:creationId xmlns:a16="http://schemas.microsoft.com/office/drawing/2014/main" id="{52A40EBF-06CB-0663-866D-E8F2F49A8990}"/>
              </a:ext>
            </a:extLst>
          </p:cNvPr>
          <p:cNvSpPr/>
          <p:nvPr/>
        </p:nvSpPr>
        <p:spPr>
          <a:xfrm>
            <a:off x="1381452" y="3653126"/>
            <a:ext cx="1595838" cy="6072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A031D24-D013-EF89-7B39-8F486C0B4116}"/>
              </a:ext>
            </a:extLst>
          </p:cNvPr>
          <p:cNvCxnSpPr>
            <a:cxnSpLocks/>
          </p:cNvCxnSpPr>
          <p:nvPr/>
        </p:nvCxnSpPr>
        <p:spPr>
          <a:xfrm>
            <a:off x="2885836" y="4101865"/>
            <a:ext cx="1724622" cy="4525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CBCF9A50-5581-5E87-2C2E-CF08BFCA0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AB4629E-5DC2-406F-A23B-56556C875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76200"/>
            <a:ext cx="1664525" cy="30477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3FDA082-A092-C9AA-0688-2D3E0A01D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1676400"/>
            <a:ext cx="1598123" cy="2926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1238433-1566-2863-9B6F-4FC7CF52D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211" y="3796048"/>
            <a:ext cx="1596189" cy="2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26285" y="1981200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</p:cNvCxnSpPr>
          <p:nvPr/>
        </p:nvCxnSpPr>
        <p:spPr>
          <a:xfrm>
            <a:off x="2628900" y="2438400"/>
            <a:ext cx="25527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ECD266-6E74-76D4-F39C-4DA1025ED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37499"/>
          <a:stretch/>
        </p:blipFill>
        <p:spPr>
          <a:xfrm>
            <a:off x="5414073" y="272473"/>
            <a:ext cx="3421445" cy="430645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A36E8C7-5C22-27B0-9A8D-D4B40B866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8" b="6767"/>
          <a:stretch/>
        </p:blipFill>
        <p:spPr>
          <a:xfrm>
            <a:off x="5414073" y="4573155"/>
            <a:ext cx="3421445" cy="438727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EAA9831-BA40-261C-857D-A8336EEF3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3836353-0F4A-7DBF-B587-160DFB667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978" y="304800"/>
            <a:ext cx="1313222" cy="2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5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239998" y="1450652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</p:cNvCxnSpPr>
          <p:nvPr/>
        </p:nvCxnSpPr>
        <p:spPr>
          <a:xfrm>
            <a:off x="2628900" y="1828800"/>
            <a:ext cx="2310178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C9712A1F-01B2-1777-DEE9-A12E9BE23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6667"/>
          <a:stretch/>
        </p:blipFill>
        <p:spPr>
          <a:xfrm>
            <a:off x="4920605" y="248227"/>
            <a:ext cx="3163253" cy="61722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F7E16CC7-53A7-86CC-CCA1-4F2112BBAA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94D1DAE-0596-BBC1-60A8-20AE17960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978" y="369151"/>
            <a:ext cx="1313222" cy="2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7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33212" y="2546016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752964" y="2828337"/>
            <a:ext cx="1666636" cy="977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E9A9D3-BE98-2E57-71CD-0344106BD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" b="5909"/>
          <a:stretch/>
        </p:blipFill>
        <p:spPr>
          <a:xfrm>
            <a:off x="4762381" y="304800"/>
            <a:ext cx="3163253" cy="6147954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75FD7C2-68D7-554E-5E52-DC333C18D9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8D6A37-4384-2FD7-F479-49BF4F009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389" y="304800"/>
            <a:ext cx="1313222" cy="2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32024" y="4191000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751776" y="3543299"/>
            <a:ext cx="2483749" cy="9300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3A7AF0-FB72-B830-B69B-9387A9571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6" b="23647"/>
          <a:stretch/>
        </p:blipFill>
        <p:spPr>
          <a:xfrm>
            <a:off x="5562600" y="1077554"/>
            <a:ext cx="3163253" cy="4931491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C579B15-7F17-4EF3-C16F-7E63C685B2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AE7E575-66BB-FE1A-5D9B-239B58280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588" y="1077554"/>
            <a:ext cx="1676400" cy="3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47524" y="4724400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767276" y="3429000"/>
            <a:ext cx="1499924" cy="15777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EDA61F-9474-70CE-B58E-4178C8DC6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7576"/>
          <a:stretch/>
        </p:blipFill>
        <p:spPr>
          <a:xfrm>
            <a:off x="4542136" y="33318"/>
            <a:ext cx="3325140" cy="638249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46C108A-5666-3526-00D4-2BE166C4C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9374"/>
          <a:stretch/>
        </p:blipFill>
        <p:spPr>
          <a:xfrm>
            <a:off x="8496047" y="446752"/>
            <a:ext cx="3163253" cy="5358163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2821D35A-BC9D-AF10-E8D6-0E611925E7BF}"/>
              </a:ext>
            </a:extLst>
          </p:cNvPr>
          <p:cNvSpPr/>
          <p:nvPr/>
        </p:nvSpPr>
        <p:spPr>
          <a:xfrm>
            <a:off x="4594650" y="951589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4202348-6257-33FE-E90E-5FBCA5FE2C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F6ADCD1-AFF9-22BC-4747-D807D9B8D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389" y="140551"/>
            <a:ext cx="1313222" cy="2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A97F564-7E17-247E-FD1E-7A1A728F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00"/>
          <a:stretch/>
        </p:blipFill>
        <p:spPr>
          <a:xfrm>
            <a:off x="1403350" y="3499427"/>
            <a:ext cx="4114800" cy="85548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67C0A3A-408C-E784-A24C-65F0A4266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19" b="77638"/>
          <a:stretch/>
        </p:blipFill>
        <p:spPr>
          <a:xfrm>
            <a:off x="6858000" y="3499427"/>
            <a:ext cx="3657600" cy="69514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3E6356E-B63F-8EA3-8D9E-A65B4AF94DE8}"/>
              </a:ext>
            </a:extLst>
          </p:cNvPr>
          <p:cNvSpPr/>
          <p:nvPr/>
        </p:nvSpPr>
        <p:spPr>
          <a:xfrm>
            <a:off x="1371600" y="3403600"/>
            <a:ext cx="41910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87A817-A9C5-5CFC-9D59-9D94AF253A1B}"/>
              </a:ext>
            </a:extLst>
          </p:cNvPr>
          <p:cNvSpPr/>
          <p:nvPr/>
        </p:nvSpPr>
        <p:spPr>
          <a:xfrm>
            <a:off x="6668655" y="3403600"/>
            <a:ext cx="41910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8F71D0-C468-C3C2-ABE9-56C30240A184}"/>
              </a:ext>
            </a:extLst>
          </p:cNvPr>
          <p:cNvSpPr txBox="1"/>
          <p:nvPr/>
        </p:nvSpPr>
        <p:spPr>
          <a:xfrm>
            <a:off x="1752600" y="710358"/>
            <a:ext cx="975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閣下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可于</a:t>
            </a:r>
            <a:r>
              <a:rPr lang="en-US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 Store</a:t>
            </a:r>
            <a:r>
              <a:rPr lang="zh-CN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或</a:t>
            </a:r>
            <a:r>
              <a:rPr lang="en-US" altLang="zh-HK" sz="2800" dirty="0">
                <a:effectLst/>
                <a:latin typeface="DengXian" panose="02010600030101010101" pitchFamily="2" charset="-122"/>
                <a:ea typeface="新細明體" panose="02020500000000000000" pitchFamily="18" charset="-120"/>
              </a:rPr>
              <a:t> Google Play</a:t>
            </a:r>
            <a:r>
              <a:rPr lang="zh-TW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安裝</a:t>
            </a:r>
            <a:r>
              <a:rPr lang="en-US" alt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</a:t>
            </a:r>
            <a:r>
              <a:rPr lang="zh-TW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新質</a:t>
            </a:r>
            <a:r>
              <a:rPr lang="zh-HK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證券</a:t>
            </a:r>
            <a:r>
              <a:rPr lang="en-US" altLang="zh-HK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(Ayers)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 </a:t>
            </a:r>
            <a:endParaRPr lang="en-US" altLang="zh-CN" sz="2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A431D35-65D2-5043-859E-23111206B696}"/>
              </a:ext>
            </a:extLst>
          </p:cNvPr>
          <p:cNvSpPr txBox="1"/>
          <p:nvPr/>
        </p:nvSpPr>
        <p:spPr>
          <a:xfrm>
            <a:off x="2476500" y="14149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新質</a:t>
            </a:r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證券已提供流動保安編碼器，以紓減互聯網交易風險。客戶於登入網上交易平台時， 可參考以下使用說明以進行雙重認證登入。 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240EE29-4EAC-80EC-6CAD-247AD070F3B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DCE3E2-21A5-1868-5615-5DFD70D75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86" y="4592530"/>
            <a:ext cx="3886742" cy="92405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6097BF6-7EB0-E87E-05BB-67AF9D7BD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172" y="4405709"/>
            <a:ext cx="3886742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679C088-4721-2112-85B5-D78DE342DAEC}"/>
              </a:ext>
            </a:extLst>
          </p:cNvPr>
          <p:cNvSpPr txBox="1"/>
          <p:nvPr/>
        </p:nvSpPr>
        <p:spPr>
          <a:xfrm>
            <a:off x="685800" y="914400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HK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蘋果 </a:t>
            </a:r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iOS 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版</a:t>
            </a:r>
            <a:endParaRPr lang="en-US" altLang="zh-HK" sz="2400" b="0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algn="ctr"/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(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國內</a:t>
            </a:r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/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香港用戶</a:t>
            </a:r>
            <a:r>
              <a:rPr lang="en-US" altLang="zh-TW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)</a:t>
            </a:r>
            <a:endParaRPr lang="zh-HK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3ECBD33-A804-5560-3683-F1EAB6C982C2}"/>
              </a:ext>
            </a:extLst>
          </p:cNvPr>
          <p:cNvSpPr txBox="1"/>
          <p:nvPr/>
        </p:nvSpPr>
        <p:spPr>
          <a:xfrm>
            <a:off x="4368033" y="391180"/>
            <a:ext cx="4166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新質證券手機應用程式</a:t>
            </a:r>
            <a:endParaRPr lang="en-US" altLang="zh-HK" sz="2800" b="0" i="0" dirty="0">
              <a:solidFill>
                <a:srgbClr val="222222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DC5BEB-FFBF-993D-A19A-F695F36B0A4B}"/>
              </a:ext>
            </a:extLst>
          </p:cNvPr>
          <p:cNvSpPr txBox="1"/>
          <p:nvPr/>
        </p:nvSpPr>
        <p:spPr>
          <a:xfrm>
            <a:off x="8890794" y="1099065"/>
            <a:ext cx="1905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安卓版</a:t>
            </a:r>
            <a:endParaRPr lang="en-US" altLang="zh-TW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222222"/>
                </a:solidFill>
                <a:latin typeface="Helvetica" panose="020B0604020202020204" pitchFamily="34" charset="0"/>
              </a:rPr>
              <a:t>(</a:t>
            </a:r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國內用戶</a:t>
            </a:r>
            <a:r>
              <a:rPr lang="en-US" altLang="zh-TW" sz="2400" dirty="0">
                <a:solidFill>
                  <a:srgbClr val="222222"/>
                </a:solidFill>
                <a:latin typeface="Helvetica" panose="020B0604020202020204" pitchFamily="34" charset="0"/>
              </a:rPr>
              <a:t>)</a:t>
            </a:r>
            <a:endParaRPr lang="zh-HK" altLang="en-US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9B2C8D5-7EF2-981F-6F3E-DB95F4E4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38400"/>
            <a:ext cx="2857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D70C198-D547-D698-D389-F2369FE3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65" y="2438400"/>
            <a:ext cx="333910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E2718A4-30C5-FEB9-3E2D-9802A0F3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92" y="2076057"/>
            <a:ext cx="1507085" cy="15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B64E17-58C6-BC17-22A7-68868A1132E8}"/>
              </a:ext>
            </a:extLst>
          </p:cNvPr>
          <p:cNvSpPr txBox="1"/>
          <p:nvPr/>
        </p:nvSpPr>
        <p:spPr>
          <a:xfrm>
            <a:off x="4674296" y="1283732"/>
            <a:ext cx="2202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Android </a:t>
            </a:r>
            <a:r>
              <a:rPr lang="zh-HK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版</a:t>
            </a:r>
            <a:endParaRPr lang="en-US" altLang="zh-HK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(</a:t>
            </a:r>
            <a:r>
              <a:rPr lang="zh-HK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香港用戶</a:t>
            </a:r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)</a:t>
            </a:r>
            <a:endParaRPr lang="zh-HK" altLang="en-US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9054D33-4A0C-84EC-C665-DDBB913DBD47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1FA165-92B0-498D-0E72-223FF401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50" y="368736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917E2D-7FC0-3F06-3241-F919E5B4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27" y="3687367"/>
            <a:ext cx="2961591" cy="29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3971A43-1C17-1AD2-223F-289DE9257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59" y="3700303"/>
            <a:ext cx="2968518" cy="29357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0B48591-09C7-46B9-383D-C5D5B7810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610" y="163995"/>
            <a:ext cx="1227216" cy="10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4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0552" y="4545838"/>
            <a:ext cx="639064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UKIJ CJK"/>
                <a:cs typeface="UKIJ CJK"/>
              </a:rPr>
              <a:t>客戶請在</a:t>
            </a:r>
            <a:r>
              <a:rPr sz="1800" spc="75" dirty="0">
                <a:latin typeface="UKIJ CJK"/>
                <a:cs typeface="UKIJ CJK"/>
              </a:rPr>
              <a:t>Apple</a:t>
            </a:r>
            <a:r>
              <a:rPr sz="1800" spc="-40" dirty="0">
                <a:latin typeface="UKIJ CJK"/>
                <a:cs typeface="UKIJ CJK"/>
              </a:rPr>
              <a:t> </a:t>
            </a:r>
            <a:r>
              <a:rPr sz="1800" spc="25" dirty="0">
                <a:latin typeface="UKIJ CJK"/>
                <a:cs typeface="UKIJ CJK"/>
              </a:rPr>
              <a:t>Store</a:t>
            </a:r>
            <a:r>
              <a:rPr sz="1800" spc="-40" dirty="0">
                <a:latin typeface="UKIJ CJK"/>
                <a:cs typeface="UKIJ CJK"/>
              </a:rPr>
              <a:t> </a:t>
            </a:r>
            <a:r>
              <a:rPr sz="1800" dirty="0">
                <a:latin typeface="UKIJ CJK"/>
                <a:cs typeface="UKIJ CJK"/>
              </a:rPr>
              <a:t>或</a:t>
            </a:r>
            <a:r>
              <a:rPr sz="1800" spc="85" dirty="0">
                <a:latin typeface="UKIJ CJK"/>
                <a:cs typeface="UKIJ CJK"/>
              </a:rPr>
              <a:t>Google</a:t>
            </a:r>
            <a:r>
              <a:rPr sz="1800" spc="-50" dirty="0">
                <a:latin typeface="UKIJ CJK"/>
                <a:cs typeface="UKIJ CJK"/>
              </a:rPr>
              <a:t> </a:t>
            </a:r>
            <a:r>
              <a:rPr sz="1800" spc="60" dirty="0">
                <a:latin typeface="UKIJ CJK"/>
                <a:cs typeface="UKIJ CJK"/>
              </a:rPr>
              <a:t>PLAY</a:t>
            </a:r>
            <a:r>
              <a:rPr sz="1800" dirty="0">
                <a:latin typeface="UKIJ CJK"/>
                <a:cs typeface="UKIJ CJK"/>
              </a:rPr>
              <a:t>搜尋及下載</a:t>
            </a:r>
          </a:p>
          <a:p>
            <a:pPr algn="ctr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latin typeface="UKIJ CJK"/>
                <a:cs typeface="UKIJ CJK"/>
              </a:rPr>
              <a:t>『</a:t>
            </a:r>
            <a:r>
              <a:rPr lang="zh-TW" altLang="en-US" dirty="0">
                <a:latin typeface="UKIJ CJK"/>
                <a:cs typeface="UKIJ CJK"/>
              </a:rPr>
              <a:t>新質證券</a:t>
            </a:r>
            <a:r>
              <a:rPr sz="1800" spc="30" dirty="0">
                <a:latin typeface="UKIJ CJK"/>
                <a:cs typeface="UKIJ CJK"/>
              </a:rPr>
              <a:t>(Ayers)</a:t>
            </a:r>
            <a:r>
              <a:rPr sz="1800" dirty="0">
                <a:latin typeface="UKIJ CJK"/>
                <a:cs typeface="UKIJ CJK"/>
              </a:rPr>
              <a:t>』手機程式版和『</a:t>
            </a:r>
            <a:r>
              <a:rPr sz="1800" spc="30" dirty="0">
                <a:latin typeface="UKIJ CJK"/>
                <a:cs typeface="UKIJ CJK"/>
              </a:rPr>
              <a:t>Ayers</a:t>
            </a:r>
            <a:r>
              <a:rPr sz="1800" spc="-55" dirty="0">
                <a:latin typeface="UKIJ CJK"/>
                <a:cs typeface="UKIJ CJK"/>
              </a:rPr>
              <a:t> </a:t>
            </a:r>
            <a:r>
              <a:rPr sz="1800" spc="15" dirty="0">
                <a:latin typeface="UKIJ CJK"/>
                <a:cs typeface="UKIJ CJK"/>
              </a:rPr>
              <a:t>Token</a:t>
            </a:r>
            <a:r>
              <a:rPr sz="1800" dirty="0">
                <a:latin typeface="UKIJ CJK"/>
                <a:cs typeface="UKIJ CJK"/>
              </a:rPr>
              <a:t>』手機程式。</a:t>
            </a:r>
          </a:p>
        </p:txBody>
      </p:sp>
      <p:sp>
        <p:nvSpPr>
          <p:cNvPr id="4" name="object 4"/>
          <p:cNvSpPr/>
          <p:nvPr/>
        </p:nvSpPr>
        <p:spPr>
          <a:xfrm>
            <a:off x="6658356" y="592836"/>
            <a:ext cx="3646170" cy="3507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F3DC3A3-49C2-3B1C-D33A-BAE24D8DB567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BE8610-DD13-B31F-D2CA-EBF5C3A26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圖片 58">
            <a:extLst>
              <a:ext uri="{FF2B5EF4-FFF2-40B4-BE49-F238E27FC236}">
                <a16:creationId xmlns:a16="http://schemas.microsoft.com/office/drawing/2014/main" id="{502DE2EC-63E8-26BB-AD76-82B184F6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670962"/>
            <a:ext cx="3886200" cy="339623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8446" y="2308682"/>
            <a:ext cx="5847080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zh-TW" altLang="zh-HK" dirty="0"/>
              <a:t>『新質證券</a:t>
            </a:r>
            <a:r>
              <a:rPr lang="en-US" altLang="zh-HK" dirty="0"/>
              <a:t>(Ayers) </a:t>
            </a:r>
            <a:r>
              <a:rPr lang="zh-TW" altLang="zh-HK" dirty="0"/>
              <a:t>』手機程式下載完成後，客戶</a:t>
            </a:r>
          </a:p>
          <a:p>
            <a:r>
              <a:rPr lang="zh-TW" altLang="zh-HK" dirty="0"/>
              <a:t>開啟程式便會顯示此介面。</a:t>
            </a:r>
            <a:endParaRPr lang="en-US" altLang="zh-TW" dirty="0"/>
          </a:p>
          <a:p>
            <a:endParaRPr lang="zh-TW" altLang="zh-HK" dirty="0"/>
          </a:p>
          <a:p>
            <a:pPr lvl="0"/>
            <a:r>
              <a:rPr lang="zh-TW" altLang="zh-HK" dirty="0"/>
              <a:t>登入名稱及密碼，請參照新質證券所發出至閣下的 成功開戶電郵</a:t>
            </a:r>
            <a:r>
              <a:rPr lang="en-US" altLang="zh-HK" dirty="0"/>
              <a:t>*</a:t>
            </a:r>
            <a:r>
              <a:rPr lang="zh-TW" altLang="zh-HK" dirty="0"/>
              <a:t>，然後按登入。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8446" y="4202429"/>
            <a:ext cx="3759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latin typeface="UKIJ CJK"/>
                <a:cs typeface="UKIJ CJK"/>
              </a:rPr>
              <a:t>*</a:t>
            </a:r>
            <a:r>
              <a:rPr sz="1100" spc="-15" dirty="0">
                <a:latin typeface="UKIJ CJK"/>
                <a:cs typeface="UKIJ CJK"/>
              </a:rPr>
              <a:t> </a:t>
            </a:r>
            <a:r>
              <a:rPr sz="1100" dirty="0">
                <a:latin typeface="UKIJ CJK"/>
                <a:cs typeface="UKIJ CJK"/>
              </a:rPr>
              <a:t>成功開戶電郵該傳送</a:t>
            </a:r>
            <a:r>
              <a:rPr sz="1100" spc="-15" dirty="0">
                <a:latin typeface="UKIJ CJK"/>
                <a:cs typeface="UKIJ CJK"/>
              </a:rPr>
              <a:t>至</a:t>
            </a:r>
            <a:r>
              <a:rPr sz="1100" dirty="0">
                <a:latin typeface="UKIJ CJK"/>
                <a:cs typeface="UKIJ CJK"/>
              </a:rPr>
              <a:t>閣下</a:t>
            </a:r>
            <a:r>
              <a:rPr sz="1100" spc="-15" dirty="0">
                <a:latin typeface="UKIJ CJK"/>
                <a:cs typeface="UKIJ CJK"/>
              </a:rPr>
              <a:t>於</a:t>
            </a:r>
            <a:r>
              <a:rPr sz="1100" dirty="0">
                <a:latin typeface="UKIJ CJK"/>
                <a:cs typeface="UKIJ CJK"/>
              </a:rPr>
              <a:t>本行</a:t>
            </a:r>
            <a:r>
              <a:rPr sz="1100" spc="-15" dirty="0">
                <a:latin typeface="UKIJ CJK"/>
                <a:cs typeface="UKIJ CJK"/>
              </a:rPr>
              <a:t>開</a:t>
            </a:r>
            <a:r>
              <a:rPr sz="1100" dirty="0">
                <a:latin typeface="UKIJ CJK"/>
                <a:cs typeface="UKIJ CJK"/>
              </a:rPr>
              <a:t>戶時</a:t>
            </a:r>
            <a:r>
              <a:rPr sz="1100" spc="-15" dirty="0">
                <a:latin typeface="UKIJ CJK"/>
                <a:cs typeface="UKIJ CJK"/>
              </a:rPr>
              <a:t>所</a:t>
            </a:r>
            <a:r>
              <a:rPr sz="1100" dirty="0">
                <a:latin typeface="UKIJ CJK"/>
                <a:cs typeface="UKIJ CJK"/>
              </a:rPr>
              <a:t>登記</a:t>
            </a:r>
            <a:r>
              <a:rPr sz="1100" spc="-15" dirty="0">
                <a:latin typeface="UKIJ CJK"/>
                <a:cs typeface="UKIJ CJK"/>
              </a:rPr>
              <a:t>的</a:t>
            </a:r>
            <a:r>
              <a:rPr sz="1100" dirty="0">
                <a:latin typeface="UKIJ CJK"/>
                <a:cs typeface="UKIJ CJK"/>
              </a:rPr>
              <a:t>電郵</a:t>
            </a:r>
            <a:r>
              <a:rPr sz="1100" spc="-15" dirty="0">
                <a:latin typeface="UKIJ CJK"/>
                <a:cs typeface="UKIJ CJK"/>
              </a:rPr>
              <a:t>地</a:t>
            </a:r>
            <a:r>
              <a:rPr sz="1100" dirty="0">
                <a:latin typeface="UKIJ CJK"/>
                <a:cs typeface="UKIJ CJK"/>
              </a:rPr>
              <a:t>址</a:t>
            </a:r>
            <a:endParaRPr sz="1100">
              <a:latin typeface="UKIJ CJK"/>
              <a:cs typeface="UKIJ CJK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9A30386-8937-D284-0CB7-F087A9983581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33C75A-80EB-AF64-0FE1-6DCA85D2E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C5000ED-03ED-2AF1-0FED-814BCEB0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90600"/>
            <a:ext cx="3629813" cy="5115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5375" y="2068804"/>
            <a:ext cx="56953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155" dirty="0">
                <a:latin typeface="UKIJ CJK"/>
                <a:cs typeface="UKIJ CJK"/>
              </a:rPr>
              <a:t>登入後，</a:t>
            </a:r>
            <a:r>
              <a:rPr sz="2000" spc="140" dirty="0">
                <a:latin typeface="UKIJ CJK"/>
                <a:cs typeface="UKIJ CJK"/>
              </a:rPr>
              <a:t>系</a:t>
            </a:r>
            <a:r>
              <a:rPr sz="2000" spc="150" dirty="0">
                <a:latin typeface="UKIJ CJK"/>
                <a:cs typeface="UKIJ CJK"/>
              </a:rPr>
              <a:t>統需閣下</a:t>
            </a:r>
            <a:r>
              <a:rPr sz="2000" spc="155" dirty="0">
                <a:latin typeface="UKIJ CJK"/>
                <a:cs typeface="UKIJ CJK"/>
              </a:rPr>
              <a:t>將</a:t>
            </a:r>
            <a:r>
              <a:rPr sz="2000" dirty="0">
                <a:latin typeface="UKIJ CJK"/>
                <a:cs typeface="UKIJ CJK"/>
              </a:rPr>
              <a:t>『</a:t>
            </a:r>
            <a:r>
              <a:rPr sz="2000" spc="35" dirty="0">
                <a:latin typeface="UKIJ CJK"/>
                <a:cs typeface="UKIJ CJK"/>
              </a:rPr>
              <a:t>Ayers</a:t>
            </a:r>
            <a:r>
              <a:rPr sz="2000" spc="65" dirty="0">
                <a:latin typeface="UKIJ CJK"/>
                <a:cs typeface="UKIJ CJK"/>
              </a:rPr>
              <a:t> </a:t>
            </a:r>
            <a:r>
              <a:rPr sz="2000" spc="15" dirty="0">
                <a:latin typeface="UKIJ CJK"/>
                <a:cs typeface="UKIJ CJK"/>
              </a:rPr>
              <a:t>Token</a:t>
            </a:r>
            <a:r>
              <a:rPr sz="2000" spc="140" dirty="0">
                <a:latin typeface="UKIJ CJK"/>
                <a:cs typeface="UKIJ CJK"/>
              </a:rPr>
              <a:t>』</a:t>
            </a:r>
            <a:r>
              <a:rPr sz="2000" spc="155" dirty="0">
                <a:latin typeface="UKIJ CJK"/>
                <a:cs typeface="UKIJ CJK"/>
              </a:rPr>
              <a:t>程式</a:t>
            </a:r>
            <a:r>
              <a:rPr sz="2000" spc="-210" dirty="0">
                <a:latin typeface="UKIJ CJK"/>
                <a:cs typeface="UKIJ CJK"/>
              </a:rPr>
              <a:t>*  </a:t>
            </a:r>
            <a:r>
              <a:rPr sz="2000" spc="35" dirty="0">
                <a:latin typeface="UKIJ CJK"/>
                <a:cs typeface="UKIJ CJK"/>
              </a:rPr>
              <a:t>所編制及顯示的保安編碼，輸入在圖中指示的空 </a:t>
            </a:r>
            <a:r>
              <a:rPr sz="2000" dirty="0">
                <a:latin typeface="UKIJ CJK"/>
                <a:cs typeface="UKIJ CJK"/>
              </a:rPr>
              <a:t>格內，然後按登錄鍵</a:t>
            </a:r>
            <a:r>
              <a:rPr sz="2000" spc="5" dirty="0">
                <a:latin typeface="UKIJ CJK"/>
                <a:cs typeface="UKIJ CJK"/>
              </a:rPr>
              <a:t>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5375" y="4985765"/>
            <a:ext cx="551116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solidFill>
                  <a:srgbClr val="C00000"/>
                </a:solidFill>
                <a:latin typeface="UKIJ CJK"/>
                <a:cs typeface="UKIJ CJK"/>
              </a:rPr>
              <a:t>*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請先在『</a:t>
            </a:r>
            <a:r>
              <a:rPr sz="11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100" spc="-3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40" dirty="0">
                <a:solidFill>
                  <a:srgbClr val="C00000"/>
                </a:solidFill>
                <a:latin typeface="UKIJ CJK"/>
                <a:cs typeface="UKIJ CJK"/>
              </a:rPr>
              <a:t>Token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』手機程式登記用</a:t>
            </a:r>
            <a:r>
              <a:rPr sz="1100" spc="-10" dirty="0">
                <a:solidFill>
                  <a:srgbClr val="C00000"/>
                </a:solidFill>
                <a:latin typeface="UKIJ CJK"/>
                <a:cs typeface="UKIJ CJK"/>
              </a:rPr>
              <a:t>戶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，領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取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保安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編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碼後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方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可登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入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。</a:t>
            </a:r>
            <a:endParaRPr sz="1100">
              <a:latin typeface="UKIJ CJK"/>
              <a:cs typeface="UKIJ CJ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『</a:t>
            </a:r>
            <a:r>
              <a:rPr sz="1100" spc="-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100" spc="-20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40" dirty="0">
                <a:solidFill>
                  <a:srgbClr val="C00000"/>
                </a:solidFill>
                <a:latin typeface="UKIJ CJK"/>
                <a:cs typeface="UKIJ CJK"/>
              </a:rPr>
              <a:t>Token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』手機程式教學詳情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，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請參</a:t>
            </a:r>
            <a:r>
              <a:rPr sz="1100" spc="-10" dirty="0">
                <a:solidFill>
                  <a:srgbClr val="C00000"/>
                </a:solidFill>
                <a:latin typeface="UKIJ CJK"/>
                <a:cs typeface="UKIJ CJK"/>
              </a:rPr>
              <a:t>照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本行</a:t>
            </a:r>
            <a:r>
              <a:rPr sz="1100" spc="-10" dirty="0">
                <a:solidFill>
                  <a:srgbClr val="C00000"/>
                </a:solidFill>
                <a:latin typeface="UKIJ CJK"/>
                <a:cs typeface="UKIJ CJK"/>
              </a:rPr>
              <a:t>網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站內</a:t>
            </a:r>
            <a:r>
              <a:rPr sz="1100" spc="-25" dirty="0">
                <a:solidFill>
                  <a:srgbClr val="C00000"/>
                </a:solidFill>
                <a:latin typeface="UKIJ CJK"/>
                <a:cs typeface="UKIJ CJK"/>
              </a:rPr>
              <a:t>的</a:t>
            </a:r>
            <a:r>
              <a:rPr sz="1100" spc="204" dirty="0">
                <a:solidFill>
                  <a:srgbClr val="C00000"/>
                </a:solidFill>
                <a:latin typeface="UKIJ CJK"/>
                <a:cs typeface="UKIJ CJK"/>
              </a:rPr>
              <a:t>&lt;&lt;</a:t>
            </a:r>
            <a:r>
              <a:rPr sz="1100" spc="-4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『</a:t>
            </a:r>
            <a:r>
              <a:rPr sz="11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100" spc="-20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40" dirty="0">
                <a:solidFill>
                  <a:srgbClr val="C00000"/>
                </a:solidFill>
                <a:latin typeface="UKIJ CJK"/>
                <a:cs typeface="UKIJ CJK"/>
              </a:rPr>
              <a:t>Token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』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教</a:t>
            </a:r>
            <a:r>
              <a:rPr sz="1100" spc="-5" dirty="0">
                <a:solidFill>
                  <a:srgbClr val="C00000"/>
                </a:solidFill>
                <a:latin typeface="UKIJ CJK"/>
                <a:cs typeface="UKIJ CJK"/>
              </a:rPr>
              <a:t>學</a:t>
            </a:r>
            <a:r>
              <a:rPr sz="1100" spc="204" dirty="0">
                <a:solidFill>
                  <a:srgbClr val="C00000"/>
                </a:solidFill>
                <a:latin typeface="UKIJ CJK"/>
                <a:cs typeface="UKIJ CJK"/>
              </a:rPr>
              <a:t>&gt;&gt;</a:t>
            </a:r>
            <a:endParaRPr sz="1100">
              <a:latin typeface="UKIJ CJK"/>
              <a:cs typeface="UKIJ CJ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0" y="866140"/>
            <a:ext cx="5238750" cy="5125720"/>
            <a:chOff x="623316" y="496823"/>
            <a:chExt cx="5238750" cy="5125720"/>
          </a:xfrm>
        </p:grpSpPr>
        <p:sp>
          <p:nvSpPr>
            <p:cNvPr id="5" name="object 5"/>
            <p:cNvSpPr/>
            <p:nvPr/>
          </p:nvSpPr>
          <p:spPr>
            <a:xfrm>
              <a:off x="623316" y="496823"/>
              <a:ext cx="4687824" cy="5125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5548" y="2667000"/>
              <a:ext cx="1089660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5548" y="2667000"/>
              <a:ext cx="1089660" cy="495300"/>
            </a:xfrm>
            <a:custGeom>
              <a:avLst/>
              <a:gdLst/>
              <a:ahLst/>
              <a:cxnLst/>
              <a:rect l="l" t="t" r="r" b="b"/>
              <a:pathLst>
                <a:path w="1089660" h="495300">
                  <a:moveTo>
                    <a:pt x="247650" y="0"/>
                  </a:moveTo>
                  <a:lnTo>
                    <a:pt x="247650" y="123825"/>
                  </a:lnTo>
                  <a:lnTo>
                    <a:pt x="1089660" y="123825"/>
                  </a:lnTo>
                  <a:lnTo>
                    <a:pt x="1089660" y="371475"/>
                  </a:lnTo>
                  <a:lnTo>
                    <a:pt x="247650" y="371475"/>
                  </a:lnTo>
                  <a:lnTo>
                    <a:pt x="247650" y="495300"/>
                  </a:lnTo>
                  <a:lnTo>
                    <a:pt x="0" y="247650"/>
                  </a:lnTo>
                  <a:lnTo>
                    <a:pt x="247650" y="0"/>
                  </a:lnTo>
                  <a:close/>
                </a:path>
              </a:pathLst>
            </a:custGeom>
            <a:ln w="12699">
              <a:solidFill>
                <a:srgbClr val="C54F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橢圓 9">
            <a:extLst>
              <a:ext uri="{FF2B5EF4-FFF2-40B4-BE49-F238E27FC236}">
                <a16:creationId xmlns:a16="http://schemas.microsoft.com/office/drawing/2014/main" id="{C863F709-0C95-9FB8-B7E5-7768299FF5C4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FA468AB-004A-047F-80A1-8F6D2AC85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3090" y="4575809"/>
            <a:ext cx="6233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UKIJ CJK"/>
                <a:cs typeface="UKIJ CJK"/>
              </a:rPr>
              <a:t>請於閣下需要使用的操作平台</a:t>
            </a:r>
            <a:r>
              <a:rPr sz="1800" spc="370" dirty="0">
                <a:latin typeface="UKIJ CJK"/>
                <a:cs typeface="UKIJ CJK"/>
              </a:rPr>
              <a:t> </a:t>
            </a:r>
            <a:r>
              <a:rPr sz="1800" spc="20" dirty="0">
                <a:latin typeface="UKIJ CJK"/>
                <a:cs typeface="UKIJ CJK"/>
              </a:rPr>
              <a:t>(</a:t>
            </a:r>
            <a:r>
              <a:rPr sz="1800" dirty="0">
                <a:latin typeface="UKIJ CJK"/>
                <a:cs typeface="UKIJ CJK"/>
              </a:rPr>
              <a:t>網上交易平台或手機交易平台</a:t>
            </a:r>
            <a:r>
              <a:rPr sz="1800" spc="35" dirty="0">
                <a:latin typeface="UKIJ CJK"/>
                <a:cs typeface="UKIJ CJK"/>
              </a:rPr>
              <a:t>)  </a:t>
            </a:r>
            <a:r>
              <a:rPr sz="1800" dirty="0">
                <a:latin typeface="UKIJ CJK"/>
                <a:cs typeface="UKIJ CJK"/>
              </a:rPr>
              <a:t>的指</a:t>
            </a:r>
            <a:r>
              <a:rPr sz="1800" spc="-15" dirty="0">
                <a:latin typeface="UKIJ CJK"/>
                <a:cs typeface="UKIJ CJK"/>
              </a:rPr>
              <a:t>示</a:t>
            </a:r>
            <a:r>
              <a:rPr sz="1800" dirty="0">
                <a:latin typeface="UKIJ CJK"/>
                <a:cs typeface="UKIJ CJK"/>
              </a:rPr>
              <a:t>輸</a:t>
            </a:r>
            <a:r>
              <a:rPr sz="1800" spc="-15" dirty="0">
                <a:latin typeface="UKIJ CJK"/>
                <a:cs typeface="UKIJ CJK"/>
              </a:rPr>
              <a:t>入</a:t>
            </a:r>
            <a:r>
              <a:rPr sz="1800" spc="-10" dirty="0">
                <a:latin typeface="UKIJ CJK"/>
                <a:cs typeface="UKIJ CJK"/>
              </a:rPr>
              <a:t>由</a:t>
            </a:r>
            <a:r>
              <a:rPr sz="1800" dirty="0">
                <a:latin typeface="UKIJ CJK"/>
                <a:cs typeface="UKIJ CJK"/>
              </a:rPr>
              <a:t>『</a:t>
            </a:r>
            <a:r>
              <a:rPr sz="1800" spc="114" dirty="0">
                <a:latin typeface="UKIJ CJK"/>
                <a:cs typeface="UKIJ CJK"/>
              </a:rPr>
              <a:t> </a:t>
            </a:r>
            <a:r>
              <a:rPr sz="1800" spc="20" dirty="0">
                <a:latin typeface="UKIJ CJK"/>
                <a:cs typeface="UKIJ CJK"/>
              </a:rPr>
              <a:t>Ayers</a:t>
            </a:r>
            <a:r>
              <a:rPr sz="1800" spc="105" dirty="0">
                <a:latin typeface="UKIJ CJK"/>
                <a:cs typeface="UKIJ CJK"/>
              </a:rPr>
              <a:t> </a:t>
            </a:r>
            <a:r>
              <a:rPr sz="1800" spc="-25" dirty="0">
                <a:latin typeface="UKIJ CJK"/>
                <a:cs typeface="UKIJ CJK"/>
              </a:rPr>
              <a:t>Token</a:t>
            </a:r>
            <a:r>
              <a:rPr sz="1800" spc="70" dirty="0">
                <a:latin typeface="UKIJ CJK"/>
                <a:cs typeface="UKIJ CJK"/>
              </a:rPr>
              <a:t> </a:t>
            </a:r>
            <a:r>
              <a:rPr sz="1800" dirty="0">
                <a:latin typeface="UKIJ CJK"/>
                <a:cs typeface="UKIJ CJK"/>
              </a:rPr>
              <a:t>』所</a:t>
            </a:r>
            <a:r>
              <a:rPr sz="1800" spc="-15" dirty="0">
                <a:latin typeface="UKIJ CJK"/>
                <a:cs typeface="UKIJ CJK"/>
              </a:rPr>
              <a:t>生</a:t>
            </a:r>
            <a:r>
              <a:rPr sz="1800" dirty="0">
                <a:latin typeface="UKIJ CJK"/>
                <a:cs typeface="UKIJ CJK"/>
              </a:rPr>
              <a:t>成</a:t>
            </a:r>
            <a:r>
              <a:rPr sz="1800" spc="-15" dirty="0">
                <a:latin typeface="UKIJ CJK"/>
                <a:cs typeface="UKIJ CJK"/>
              </a:rPr>
              <a:t>的</a:t>
            </a:r>
            <a:r>
              <a:rPr sz="1800" dirty="0">
                <a:latin typeface="UKIJ CJK"/>
                <a:cs typeface="UKIJ CJK"/>
              </a:rPr>
              <a:t>六位</a:t>
            </a:r>
            <a:r>
              <a:rPr sz="1800" spc="-15" dirty="0">
                <a:latin typeface="UKIJ CJK"/>
                <a:cs typeface="UKIJ CJK"/>
              </a:rPr>
              <a:t>數</a:t>
            </a:r>
            <a:r>
              <a:rPr sz="1800" dirty="0">
                <a:latin typeface="UKIJ CJK"/>
                <a:cs typeface="UKIJ CJK"/>
              </a:rPr>
              <a:t>字</a:t>
            </a:r>
            <a:r>
              <a:rPr sz="1800" spc="-15" dirty="0">
                <a:latin typeface="UKIJ CJK"/>
                <a:cs typeface="UKIJ CJK"/>
              </a:rPr>
              <a:t>保安</a:t>
            </a:r>
            <a:r>
              <a:rPr sz="1800" dirty="0">
                <a:latin typeface="UKIJ CJK"/>
                <a:cs typeface="UKIJ CJK"/>
              </a:rPr>
              <a:t>編</a:t>
            </a:r>
            <a:r>
              <a:rPr sz="1800" spc="5" dirty="0">
                <a:latin typeface="UKIJ CJK"/>
                <a:cs typeface="UKIJ CJK"/>
              </a:rPr>
              <a:t>碼</a:t>
            </a:r>
            <a:r>
              <a:rPr sz="1800" dirty="0">
                <a:latin typeface="UKIJ CJK"/>
                <a:cs typeface="UKIJ CJK"/>
              </a:rPr>
              <a:t>，  </a:t>
            </a:r>
            <a:r>
              <a:rPr sz="1800" spc="-5" dirty="0">
                <a:latin typeface="UKIJ CJK"/>
                <a:cs typeface="UKIJ CJK"/>
              </a:rPr>
              <a:t>並按登入，</a:t>
            </a:r>
            <a:r>
              <a:rPr sz="1800" dirty="0">
                <a:latin typeface="UKIJ CJK"/>
                <a:cs typeface="UKIJ CJK"/>
              </a:rPr>
              <a:t>便可完成登錄並透過各平台進行交</a:t>
            </a:r>
            <a:r>
              <a:rPr sz="1800" spc="-35" dirty="0">
                <a:latin typeface="UKIJ CJK"/>
                <a:cs typeface="UKIJ CJK"/>
              </a:rPr>
              <a:t>易</a:t>
            </a:r>
            <a:r>
              <a:rPr sz="1800" dirty="0">
                <a:latin typeface="UKIJ CJK"/>
                <a:cs typeface="UKIJ CJK"/>
              </a:rPr>
              <a:t>。</a:t>
            </a:r>
            <a:endParaRPr sz="1800">
              <a:latin typeface="UKIJ CJK"/>
              <a:cs typeface="UKIJ CJ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3028" y="1272539"/>
            <a:ext cx="2546604" cy="27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83026" y="862710"/>
            <a:ext cx="31819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UKIJ CJK"/>
                <a:cs typeface="UKIJ CJK"/>
              </a:rPr>
              <a:t>手機交易平</a:t>
            </a:r>
            <a:r>
              <a:rPr sz="1800" spc="405" dirty="0">
                <a:solidFill>
                  <a:srgbClr val="C00000"/>
                </a:solidFill>
                <a:latin typeface="UKIJ CJK"/>
                <a:cs typeface="UKIJ CJK"/>
              </a:rPr>
              <a:t>台</a:t>
            </a:r>
            <a:r>
              <a:rPr sz="1800" spc="70" dirty="0">
                <a:solidFill>
                  <a:srgbClr val="C00000"/>
                </a:solidFill>
                <a:latin typeface="UKIJ CJK"/>
                <a:cs typeface="UKIJ CJK"/>
              </a:rPr>
              <a:t>–</a:t>
            </a:r>
            <a:r>
              <a:rPr sz="1800" spc="-80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800" dirty="0">
                <a:solidFill>
                  <a:srgbClr val="C00000"/>
                </a:solidFill>
                <a:latin typeface="UKIJ CJK"/>
                <a:cs typeface="UKIJ CJK"/>
              </a:rPr>
              <a:t>『</a:t>
            </a:r>
            <a:r>
              <a:rPr lang="zh-TW" altLang="en-US" sz="1800" dirty="0">
                <a:solidFill>
                  <a:srgbClr val="C00000"/>
                </a:solidFill>
                <a:latin typeface="UKIJ CJK"/>
                <a:cs typeface="UKIJ CJK"/>
              </a:rPr>
              <a:t>新質</a:t>
            </a:r>
            <a:r>
              <a:rPr sz="18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800" spc="-8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800" dirty="0">
                <a:solidFill>
                  <a:srgbClr val="C00000"/>
                </a:solidFill>
                <a:latin typeface="UKIJ CJK"/>
                <a:cs typeface="UKIJ CJK"/>
              </a:rPr>
              <a:t>』</a:t>
            </a:r>
            <a:endParaRPr sz="1800" dirty="0">
              <a:latin typeface="UKIJ CJK"/>
              <a:cs typeface="UKIJ CJ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27669" y="493267"/>
            <a:ext cx="18567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1800" dirty="0">
                <a:solidFill>
                  <a:srgbClr val="C00000"/>
                </a:solidFill>
              </a:rPr>
              <a:t>新質網上交易平台</a:t>
            </a:r>
            <a:endParaRPr sz="1800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53BD1C3-7E4D-FB8B-DC0F-958C813AC23F}"/>
              </a:ext>
            </a:extLst>
          </p:cNvPr>
          <p:cNvSpPr/>
          <p:nvPr/>
        </p:nvSpPr>
        <p:spPr>
          <a:xfrm>
            <a:off x="-96982" y="24558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17B3523-DEB7-13B9-DE47-C7FA8C990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C71B4DF-CAC2-0E44-B1A9-C5E47A21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353" y="1061338"/>
            <a:ext cx="3121674" cy="314502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F87C5B9-1CC7-786F-2F75-C54FDD1F9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20" y="1272539"/>
            <a:ext cx="2352703" cy="463875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8A7AB72-2EB6-C39A-E077-17E77D293647}"/>
              </a:ext>
            </a:extLst>
          </p:cNvPr>
          <p:cNvSpPr/>
          <p:nvPr/>
        </p:nvSpPr>
        <p:spPr>
          <a:xfrm>
            <a:off x="3488945" y="2343912"/>
            <a:ext cx="2110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644641</a:t>
            </a:r>
            <a:endParaRPr lang="zh-TW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ACDF18F-06B7-AD65-A63A-39B770C42BAA}"/>
              </a:ext>
            </a:extLst>
          </p:cNvPr>
          <p:cNvCxnSpPr>
            <a:cxnSpLocks/>
          </p:cNvCxnSpPr>
          <p:nvPr/>
        </p:nvCxnSpPr>
        <p:spPr>
          <a:xfrm>
            <a:off x="2562224" y="2318394"/>
            <a:ext cx="1476376" cy="2724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B181C867-B7CA-6455-EF6C-D58544C15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972" y="2057400"/>
            <a:ext cx="724001" cy="142895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4E784624-6B6E-D6F6-242C-BC575E235283}"/>
              </a:ext>
            </a:extLst>
          </p:cNvPr>
          <p:cNvSpPr/>
          <p:nvPr/>
        </p:nvSpPr>
        <p:spPr>
          <a:xfrm>
            <a:off x="1447800" y="1828800"/>
            <a:ext cx="858173" cy="515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13" y="2080641"/>
            <a:ext cx="5699125" cy="230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UKIJ CJK"/>
                <a:cs typeface="UKIJ CJK"/>
              </a:rPr>
              <a:t>成功登錄後系統將要求</a:t>
            </a:r>
            <a:r>
              <a:rPr sz="2000" spc="-10" dirty="0">
                <a:latin typeface="UKIJ CJK"/>
                <a:cs typeface="UKIJ CJK"/>
              </a:rPr>
              <a:t>閣</a:t>
            </a:r>
            <a:r>
              <a:rPr sz="2000" dirty="0">
                <a:latin typeface="UKIJ CJK"/>
                <a:cs typeface="UKIJ CJK"/>
              </a:rPr>
              <a:t>下更</a:t>
            </a:r>
            <a:r>
              <a:rPr sz="2000" spc="-10" dirty="0">
                <a:latin typeface="UKIJ CJK"/>
                <a:cs typeface="UKIJ CJK"/>
              </a:rPr>
              <a:t>改</a:t>
            </a:r>
            <a:r>
              <a:rPr sz="2000" dirty="0">
                <a:latin typeface="UKIJ CJK"/>
                <a:cs typeface="UKIJ CJK"/>
              </a:rPr>
              <a:t>帳戶</a:t>
            </a:r>
            <a:r>
              <a:rPr sz="2000" spc="-10" dirty="0">
                <a:latin typeface="UKIJ CJK"/>
                <a:cs typeface="UKIJ CJK"/>
              </a:rPr>
              <a:t>密</a:t>
            </a:r>
            <a:r>
              <a:rPr sz="2000" dirty="0">
                <a:latin typeface="UKIJ CJK"/>
                <a:cs typeface="UKIJ CJK"/>
              </a:rPr>
              <a:t>碼：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舊密</a:t>
            </a:r>
            <a:r>
              <a:rPr sz="2000" spc="5" dirty="0">
                <a:latin typeface="UKIJ CJK"/>
                <a:cs typeface="UKIJ CJK"/>
              </a:rPr>
              <a:t>碼</a:t>
            </a:r>
            <a:r>
              <a:rPr sz="2000" spc="-45" dirty="0">
                <a:latin typeface="UKIJ CJK"/>
                <a:cs typeface="UKIJ CJK"/>
              </a:rPr>
              <a:t> </a:t>
            </a:r>
            <a:r>
              <a:rPr sz="2000" spc="80" dirty="0">
                <a:latin typeface="UKIJ CJK"/>
                <a:cs typeface="UKIJ CJK"/>
              </a:rPr>
              <a:t>–</a:t>
            </a:r>
            <a:r>
              <a:rPr sz="2000" spc="-45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請輸入成功開戶電郵中</a:t>
            </a:r>
            <a:r>
              <a:rPr sz="2000" spc="-10" dirty="0">
                <a:latin typeface="UKIJ CJK"/>
                <a:cs typeface="UKIJ CJK"/>
              </a:rPr>
              <a:t>的</a:t>
            </a:r>
            <a:r>
              <a:rPr sz="2000" dirty="0">
                <a:latin typeface="UKIJ CJK"/>
                <a:cs typeface="UKIJ CJK"/>
              </a:rPr>
              <a:t>登入</a:t>
            </a:r>
            <a:r>
              <a:rPr sz="2000" spc="-10" dirty="0">
                <a:latin typeface="UKIJ CJK"/>
                <a:cs typeface="UKIJ CJK"/>
              </a:rPr>
              <a:t>密</a:t>
            </a:r>
            <a:r>
              <a:rPr sz="2000" spc="5" dirty="0">
                <a:latin typeface="UKIJ CJK"/>
                <a:cs typeface="UKIJ CJK"/>
              </a:rPr>
              <a:t>碼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新密</a:t>
            </a:r>
            <a:r>
              <a:rPr sz="2000" spc="490" dirty="0">
                <a:latin typeface="UKIJ CJK"/>
                <a:cs typeface="UKIJ CJK"/>
              </a:rPr>
              <a:t>碼</a:t>
            </a:r>
            <a:r>
              <a:rPr sz="2000" spc="220" dirty="0">
                <a:latin typeface="UKIJ CJK"/>
                <a:cs typeface="UKIJ CJK"/>
              </a:rPr>
              <a:t>-</a:t>
            </a:r>
            <a:r>
              <a:rPr sz="2000" spc="-50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請自訂密碼（密碼須由</a:t>
            </a:r>
            <a:r>
              <a:rPr sz="2000" spc="55" dirty="0">
                <a:latin typeface="UKIJ CJK"/>
                <a:cs typeface="UKIJ CJK"/>
              </a:rPr>
              <a:t>8</a:t>
            </a:r>
            <a:r>
              <a:rPr sz="2000" spc="-15" dirty="0">
                <a:latin typeface="UKIJ CJK"/>
                <a:cs typeface="UKIJ CJK"/>
              </a:rPr>
              <a:t>位</a:t>
            </a:r>
            <a:r>
              <a:rPr sz="2000" dirty="0">
                <a:latin typeface="UKIJ CJK"/>
                <a:cs typeface="UKIJ CJK"/>
              </a:rPr>
              <a:t>數字</a:t>
            </a:r>
            <a:r>
              <a:rPr sz="2000" spc="-10" dirty="0">
                <a:latin typeface="UKIJ CJK"/>
                <a:cs typeface="UKIJ CJK"/>
              </a:rPr>
              <a:t>組</a:t>
            </a:r>
            <a:r>
              <a:rPr sz="2000" dirty="0">
                <a:latin typeface="UKIJ CJK"/>
                <a:cs typeface="UKIJ CJK"/>
              </a:rPr>
              <a:t>成）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確認新密</a:t>
            </a:r>
            <a:r>
              <a:rPr sz="2000" spc="480" dirty="0">
                <a:latin typeface="UKIJ CJK"/>
                <a:cs typeface="UKIJ CJK"/>
              </a:rPr>
              <a:t>碼</a:t>
            </a:r>
            <a:r>
              <a:rPr sz="2000" spc="220" dirty="0">
                <a:latin typeface="UKIJ CJK"/>
                <a:cs typeface="UKIJ CJK"/>
              </a:rPr>
              <a:t>-</a:t>
            </a:r>
            <a:r>
              <a:rPr sz="2000" spc="-30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請重新輸入自訂密碼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最後按</a:t>
            </a:r>
            <a:r>
              <a:rPr sz="2000" b="1" dirty="0">
                <a:latin typeface="Noto Sans CJK HK"/>
                <a:cs typeface="Noto Sans CJK HK"/>
              </a:rPr>
              <a:t>更改</a:t>
            </a:r>
            <a:r>
              <a:rPr sz="2000" dirty="0">
                <a:latin typeface="UKIJ CJK"/>
                <a:cs typeface="UKIJ CJK"/>
              </a:rPr>
              <a:t>鍵。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2962" y="768858"/>
            <a:ext cx="4271772" cy="532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2E3BBAE-90A9-64FD-B084-3B17BCAB3761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594809-2031-69F5-A42D-38D23B9F2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481B9BF-BA29-8AAF-FAFE-3C77D8B65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737" y="838200"/>
            <a:ext cx="21336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0464" y="2149601"/>
            <a:ext cx="5618480" cy="1189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UKIJ CJK"/>
                <a:cs typeface="UKIJ CJK"/>
              </a:rPr>
              <a:t>重設密碼成功後，</a:t>
            </a:r>
            <a:endParaRPr sz="2000">
              <a:latin typeface="UKIJ CJK"/>
              <a:cs typeface="UKIJ CJK"/>
            </a:endParaRPr>
          </a:p>
          <a:p>
            <a:pPr marL="12700" marR="5080">
              <a:lnSpc>
                <a:spcPct val="120100"/>
              </a:lnSpc>
              <a:spcBef>
                <a:spcPts val="990"/>
              </a:spcBef>
            </a:pPr>
            <a:r>
              <a:rPr sz="2000" dirty="0">
                <a:latin typeface="UKIJ CJK"/>
                <a:cs typeface="UKIJ CJK"/>
              </a:rPr>
              <a:t>客戶會看到圖中所顯示</a:t>
            </a:r>
            <a:r>
              <a:rPr sz="2000" spc="-15" dirty="0">
                <a:latin typeface="UKIJ CJK"/>
                <a:cs typeface="UKIJ CJK"/>
              </a:rPr>
              <a:t>的</a:t>
            </a:r>
            <a:r>
              <a:rPr sz="2000" dirty="0">
                <a:latin typeface="UKIJ CJK"/>
                <a:cs typeface="UKIJ CJK"/>
              </a:rPr>
              <a:t>介面</a:t>
            </a:r>
            <a:r>
              <a:rPr sz="2000" spc="-15" dirty="0">
                <a:latin typeface="UKIJ CJK"/>
                <a:cs typeface="UKIJ CJK"/>
              </a:rPr>
              <a:t>以</a:t>
            </a:r>
            <a:r>
              <a:rPr sz="2000" dirty="0">
                <a:latin typeface="UKIJ CJK"/>
                <a:cs typeface="UKIJ CJK"/>
              </a:rPr>
              <a:t>示密</a:t>
            </a:r>
            <a:r>
              <a:rPr sz="2000" spc="-15" dirty="0">
                <a:latin typeface="UKIJ CJK"/>
                <a:cs typeface="UKIJ CJK"/>
              </a:rPr>
              <a:t>碼</a:t>
            </a:r>
            <a:r>
              <a:rPr sz="2000" dirty="0">
                <a:latin typeface="UKIJ CJK"/>
                <a:cs typeface="UKIJ CJK"/>
              </a:rPr>
              <a:t>更改</a:t>
            </a:r>
            <a:r>
              <a:rPr sz="2000" spc="-15" dirty="0">
                <a:latin typeface="UKIJ CJK"/>
                <a:cs typeface="UKIJ CJK"/>
              </a:rPr>
              <a:t>成</a:t>
            </a:r>
            <a:r>
              <a:rPr sz="2000" dirty="0">
                <a:latin typeface="UKIJ CJK"/>
                <a:cs typeface="UKIJ CJK"/>
              </a:rPr>
              <a:t>功， 客戶請按確定鍵以進入</a:t>
            </a:r>
            <a:r>
              <a:rPr sz="2000" spc="-15" dirty="0">
                <a:latin typeface="UKIJ CJK"/>
                <a:cs typeface="UKIJ CJK"/>
              </a:rPr>
              <a:t>下</a:t>
            </a:r>
            <a:r>
              <a:rPr sz="2000" dirty="0">
                <a:latin typeface="UKIJ CJK"/>
                <a:cs typeface="UKIJ CJK"/>
              </a:rPr>
              <a:t>一個</a:t>
            </a:r>
            <a:r>
              <a:rPr sz="2000" spc="-15" dirty="0">
                <a:latin typeface="UKIJ CJK"/>
                <a:cs typeface="UKIJ CJK"/>
              </a:rPr>
              <a:t>介</a:t>
            </a:r>
            <a:r>
              <a:rPr sz="2000" dirty="0">
                <a:latin typeface="UKIJ CJK"/>
                <a:cs typeface="UKIJ CJK"/>
              </a:rPr>
              <a:t>面。</a:t>
            </a:r>
            <a:endParaRPr sz="2000">
              <a:latin typeface="UKIJ CJK"/>
              <a:cs typeface="UKIJ CJ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2519" y="1104252"/>
            <a:ext cx="3877945" cy="5287645"/>
            <a:chOff x="1010792" y="532256"/>
            <a:chExt cx="3877945" cy="5287645"/>
          </a:xfrm>
        </p:grpSpPr>
        <p:sp>
          <p:nvSpPr>
            <p:cNvPr id="4" name="object 4"/>
            <p:cNvSpPr/>
            <p:nvPr/>
          </p:nvSpPr>
          <p:spPr>
            <a:xfrm>
              <a:off x="1039367" y="560831"/>
              <a:ext cx="3820667" cy="5230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5080" y="546544"/>
              <a:ext cx="3849370" cy="5259070"/>
            </a:xfrm>
            <a:custGeom>
              <a:avLst/>
              <a:gdLst/>
              <a:ahLst/>
              <a:cxnLst/>
              <a:rect l="l" t="t" r="r" b="b"/>
              <a:pathLst>
                <a:path w="3849370" h="5259070">
                  <a:moveTo>
                    <a:pt x="0" y="5258943"/>
                  </a:moveTo>
                  <a:lnTo>
                    <a:pt x="3849242" y="5258943"/>
                  </a:lnTo>
                  <a:lnTo>
                    <a:pt x="3849242" y="0"/>
                  </a:lnTo>
                  <a:lnTo>
                    <a:pt x="0" y="0"/>
                  </a:lnTo>
                  <a:lnTo>
                    <a:pt x="0" y="525894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橢圓 7">
            <a:extLst>
              <a:ext uri="{FF2B5EF4-FFF2-40B4-BE49-F238E27FC236}">
                <a16:creationId xmlns:a16="http://schemas.microsoft.com/office/drawing/2014/main" id="{853E9F49-AE1A-71E1-DC70-F694FD41D46E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C1E17C4-F92D-26C2-C4AF-9EE7F3E26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1" y="5910783"/>
            <a:ext cx="28460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D6CB25-6C4A-E144-EE8A-AED09BC2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668" y="1165241"/>
            <a:ext cx="2705478" cy="2825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300</Words>
  <Application>Microsoft Office PowerPoint</Application>
  <PresentationFormat>寬螢幕</PresentationFormat>
  <Paragraphs>55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DengXian</vt:lpstr>
      <vt:lpstr>Noto Sans CJK HK</vt:lpstr>
      <vt:lpstr>UKIJ CJK</vt:lpstr>
      <vt:lpstr>Arial</vt:lpstr>
      <vt:lpstr>Calibri</vt:lpstr>
      <vt:lpstr>Helvetica</vt:lpstr>
      <vt:lpstr>Office Theme</vt:lpstr>
      <vt:lpstr>新質 證 券 (AYERS)   手機程式初次登入教學</vt:lpstr>
      <vt:lpstr>PowerPoint 簡報</vt:lpstr>
      <vt:lpstr>PowerPoint 簡報</vt:lpstr>
      <vt:lpstr>PowerPoint 簡報</vt:lpstr>
      <vt:lpstr>PowerPoint 簡報</vt:lpstr>
      <vt:lpstr>PowerPoint 簡報</vt:lpstr>
      <vt:lpstr>新質網上交易平台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Shang Chao</dc:creator>
  <cp:lastModifiedBy>Ken Lam</cp:lastModifiedBy>
  <cp:revision>19</cp:revision>
  <cp:lastPrinted>2025-12-30T02:06:28Z</cp:lastPrinted>
  <dcterms:created xsi:type="dcterms:W3CDTF">2023-11-08T07:42:39Z</dcterms:created>
  <dcterms:modified xsi:type="dcterms:W3CDTF">2026-04-02T05:16:19Z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2023-11-08T00:00:00Z</vt:filetime>
  </property>
</Properties>
</file>